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7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9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10.xml" ContentType="application/vnd.openxmlformats-officedocument.theme+xml"/>
  <Override PartName="/ppt/slideLayouts/slideLayout56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4"/>
    <p:sldMasterId id="2147483648" r:id="rId5"/>
    <p:sldMasterId id="2147483685" r:id="rId6"/>
    <p:sldMasterId id="2147483670" r:id="rId7"/>
    <p:sldMasterId id="2147483698" r:id="rId8"/>
    <p:sldMasterId id="2147483705" r:id="rId9"/>
    <p:sldMasterId id="2147483712" r:id="rId10"/>
    <p:sldMasterId id="2147483719" r:id="rId11"/>
    <p:sldMasterId id="2147483726" r:id="rId12"/>
    <p:sldMasterId id="2147483733" r:id="rId13"/>
    <p:sldMasterId id="2147483739" r:id="rId14"/>
  </p:sldMasterIdLst>
  <p:notesMasterIdLst>
    <p:notesMasterId r:id="rId30"/>
  </p:notesMasterIdLst>
  <p:handoutMasterIdLst>
    <p:handoutMasterId r:id="rId31"/>
  </p:handoutMasterIdLst>
  <p:sldIdLst>
    <p:sldId id="256" r:id="rId15"/>
    <p:sldId id="267" r:id="rId16"/>
    <p:sldId id="509" r:id="rId17"/>
    <p:sldId id="510" r:id="rId18"/>
    <p:sldId id="398" r:id="rId19"/>
    <p:sldId id="506" r:id="rId20"/>
    <p:sldId id="507" r:id="rId21"/>
    <p:sldId id="514" r:id="rId22"/>
    <p:sldId id="512" r:id="rId23"/>
    <p:sldId id="513" r:id="rId24"/>
    <p:sldId id="515" r:id="rId25"/>
    <p:sldId id="516" r:id="rId26"/>
    <p:sldId id="517" r:id="rId27"/>
    <p:sldId id="519" r:id="rId28"/>
    <p:sldId id="438" r:id="rId29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4996"/>
    <a:srgbClr val="00904A"/>
    <a:srgbClr val="27B6D9"/>
    <a:srgbClr val="EB5B4C"/>
    <a:srgbClr val="1FA599"/>
    <a:srgbClr val="81B328"/>
    <a:srgbClr val="3F122F"/>
    <a:srgbClr val="9D1918"/>
    <a:srgbClr val="F6C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0" autoAdjust="0"/>
    <p:restoredTop sz="86744" autoAdjust="0"/>
  </p:normalViewPr>
  <p:slideViewPr>
    <p:cSldViewPr snapToGrid="0">
      <p:cViewPr varScale="1">
        <p:scale>
          <a:sx n="77" d="100"/>
          <a:sy n="77" d="100"/>
        </p:scale>
        <p:origin x="38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91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4.xml"/><Relationship Id="rId26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slide" Target="slides/slide7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slide" Target="slides/slide1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slide" Target="slides/slide6.xml"/><Relationship Id="rId29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0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slide" Target="slides/slide9.xml"/><Relationship Id="rId28" Type="http://schemas.openxmlformats.org/officeDocument/2006/relationships/slide" Target="slides/slide14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8.xml"/><Relationship Id="rId27" Type="http://schemas.openxmlformats.org/officeDocument/2006/relationships/slide" Target="slides/slide1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5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srvffbdata\Directions\DAEFI\QuintonE\DCP\R&#233;sultats%20enqu&#234;te%20hebdomadaire%20de%20suivi%20de%20reprise%20des%20chantier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rvffbdata\Directions\DAEFI\QuintonE\DCP\R&#233;sultats%20enqu&#234;te%20hebdomadaire%20de%20suivi%20de%20reprise%20des%20chantie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499375605302917E-2"/>
          <c:y val="5.0925925925925923E-2"/>
          <c:w val="0.88894502061752723"/>
          <c:h val="0.76390714922102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Feuil1!$B$2</c:f>
              <c:strCache>
                <c:ptCount val="1"/>
                <c:pt idx="0">
                  <c:v>En activité normale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Feuil1!$A$3:$A$7</c:f>
              <c:strCache>
                <c:ptCount val="5"/>
                <c:pt idx="0">
                  <c:v>Au 07/05/2020</c:v>
                </c:pt>
                <c:pt idx="1">
                  <c:v>Au 15/05/2020</c:v>
                </c:pt>
                <c:pt idx="2">
                  <c:v>Au 29/05/2020</c:v>
                </c:pt>
                <c:pt idx="3">
                  <c:v>Au 12/06/2020</c:v>
                </c:pt>
                <c:pt idx="4">
                  <c:v>Au 29/06/2020</c:v>
                </c:pt>
              </c:strCache>
            </c:strRef>
          </c:cat>
          <c:val>
            <c:numRef>
              <c:f>Feuil1!$B$3:$B$7</c:f>
              <c:numCache>
                <c:formatCode>0%</c:formatCode>
                <c:ptCount val="5"/>
                <c:pt idx="0">
                  <c:v>0.22</c:v>
                </c:pt>
                <c:pt idx="1">
                  <c:v>0.37</c:v>
                </c:pt>
                <c:pt idx="2">
                  <c:v>0.53</c:v>
                </c:pt>
                <c:pt idx="3">
                  <c:v>0.69</c:v>
                </c:pt>
                <c:pt idx="4">
                  <c:v>0.78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08-4635-949D-517F8FC5D62F}"/>
            </c:ext>
          </c:extLst>
        </c:ser>
        <c:ser>
          <c:idx val="1"/>
          <c:order val="1"/>
          <c:tx>
            <c:strRef>
              <c:f>Feuil1!$C$2</c:f>
              <c:strCache>
                <c:ptCount val="1"/>
                <c:pt idx="0">
                  <c:v>En activité ralentie voire fortement ralentie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Feuil1!$A$3:$A$7</c:f>
              <c:strCache>
                <c:ptCount val="5"/>
                <c:pt idx="0">
                  <c:v>Au 07/05/2020</c:v>
                </c:pt>
                <c:pt idx="1">
                  <c:v>Au 15/05/2020</c:v>
                </c:pt>
                <c:pt idx="2">
                  <c:v>Au 29/05/2020</c:v>
                </c:pt>
                <c:pt idx="3">
                  <c:v>Au 12/06/2020</c:v>
                </c:pt>
                <c:pt idx="4">
                  <c:v>Au 29/06/2020</c:v>
                </c:pt>
              </c:strCache>
            </c:strRef>
          </c:cat>
          <c:val>
            <c:numRef>
              <c:f>Feuil1!$C$3:$C$7</c:f>
              <c:numCache>
                <c:formatCode>0%</c:formatCode>
                <c:ptCount val="5"/>
                <c:pt idx="0">
                  <c:v>0.31000000000000005</c:v>
                </c:pt>
                <c:pt idx="1">
                  <c:v>0.35</c:v>
                </c:pt>
                <c:pt idx="2">
                  <c:v>0.31</c:v>
                </c:pt>
                <c:pt idx="3">
                  <c:v>0.24</c:v>
                </c:pt>
                <c:pt idx="4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08-4635-949D-517F8FC5D62F}"/>
            </c:ext>
          </c:extLst>
        </c:ser>
        <c:ser>
          <c:idx val="3"/>
          <c:order val="2"/>
          <c:tx>
            <c:strRef>
              <c:f>Feuil1!$D$2</c:f>
              <c:strCache>
                <c:ptCount val="1"/>
                <c:pt idx="0">
                  <c:v>Chantiers à l'arrêt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2.0652619524596212E-3"/>
                  <c:y val="3.20058580081841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08-4635-949D-517F8FC5D6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fr-FR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Feuil1!$A$3:$A$7</c:f>
              <c:strCache>
                <c:ptCount val="5"/>
                <c:pt idx="0">
                  <c:v>Au 07/05/2020</c:v>
                </c:pt>
                <c:pt idx="1">
                  <c:v>Au 15/05/2020</c:v>
                </c:pt>
                <c:pt idx="2">
                  <c:v>Au 29/05/2020</c:v>
                </c:pt>
                <c:pt idx="3">
                  <c:v>Au 12/06/2020</c:v>
                </c:pt>
                <c:pt idx="4">
                  <c:v>Au 29/06/2020</c:v>
                </c:pt>
              </c:strCache>
            </c:strRef>
          </c:cat>
          <c:val>
            <c:numRef>
              <c:f>Feuil1!$D$3:$D$7</c:f>
              <c:numCache>
                <c:formatCode>0%</c:formatCode>
                <c:ptCount val="5"/>
                <c:pt idx="0">
                  <c:v>0.47</c:v>
                </c:pt>
                <c:pt idx="1">
                  <c:v>0.28000000000000003</c:v>
                </c:pt>
                <c:pt idx="2">
                  <c:v>0.17</c:v>
                </c:pt>
                <c:pt idx="3">
                  <c:v>7.0000000000000007E-2</c:v>
                </c:pt>
                <c:pt idx="4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08-4635-949D-517F8FC5D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812127"/>
        <c:axId val="86826687"/>
      </c:barChart>
      <c:catAx>
        <c:axId val="86812127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86826687"/>
        <c:crossesAt val="-80"/>
        <c:auto val="1"/>
        <c:lblAlgn val="ctr"/>
        <c:lblOffset val="100"/>
        <c:noMultiLvlLbl val="0"/>
      </c:catAx>
      <c:valAx>
        <c:axId val="86826687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86812127"/>
        <c:crosses val="autoZero"/>
        <c:crossBetween val="between"/>
      </c:valAx>
      <c:spPr>
        <a:blipFill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B05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FF99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</c:legendEntry>
      <c:layout>
        <c:manualLayout>
          <c:xMode val="edge"/>
          <c:yMode val="edge"/>
          <c:x val="7.8655257202676715E-2"/>
          <c:y val="0.90806033133472985"/>
          <c:w val="0.89999985364285373"/>
          <c:h val="6.6954005675717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fr-FR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3833206932067E-2"/>
          <c:y val="5.0925925925925923E-2"/>
          <c:w val="0.89806113856299608"/>
          <c:h val="0.771754884376945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Feuil1!$B$2</c:f>
              <c:strCache>
                <c:ptCount val="1"/>
                <c:pt idx="0">
                  <c:v>En activité normale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C1B-407A-A84E-2A2DFEBF034E}"/>
              </c:ext>
            </c:extLst>
          </c:dPt>
          <c:cat>
            <c:strRef>
              <c:f>Feuil1!$A$159:$A$168</c:f>
              <c:strCache>
                <c:ptCount val="10"/>
                <c:pt idx="0">
                  <c:v>Au 29 juin 2020</c:v>
                </c:pt>
                <c:pt idx="1">
                  <c:v>D'ici juillet 2020</c:v>
                </c:pt>
                <c:pt idx="2">
                  <c:v>D'ici août 2020</c:v>
                </c:pt>
                <c:pt idx="3">
                  <c:v>D'ici septembre 2020</c:v>
                </c:pt>
                <c:pt idx="4">
                  <c:v>D'ici octobre 2020</c:v>
                </c:pt>
                <c:pt idx="5">
                  <c:v>D'ici novembre 2020</c:v>
                </c:pt>
                <c:pt idx="6">
                  <c:v>D'ici décembre 2020</c:v>
                </c:pt>
                <c:pt idx="7">
                  <c:v>D'ici le 1er trimestre 2021</c:v>
                </c:pt>
                <c:pt idx="8">
                  <c:v>Plus tard</c:v>
                </c:pt>
                <c:pt idx="9">
                  <c:v>Pas de visibilité</c:v>
                </c:pt>
              </c:strCache>
            </c:strRef>
          </c:cat>
          <c:val>
            <c:numRef>
              <c:f>Feuil1!$B$159:$B$168</c:f>
              <c:numCache>
                <c:formatCode>0%</c:formatCode>
                <c:ptCount val="10"/>
                <c:pt idx="0">
                  <c:v>0.17</c:v>
                </c:pt>
                <c:pt idx="1">
                  <c:v>0.44</c:v>
                </c:pt>
                <c:pt idx="2">
                  <c:v>0.47</c:v>
                </c:pt>
                <c:pt idx="3">
                  <c:v>0.68</c:v>
                </c:pt>
                <c:pt idx="4">
                  <c:v>0.76</c:v>
                </c:pt>
                <c:pt idx="5">
                  <c:v>0.79</c:v>
                </c:pt>
                <c:pt idx="6">
                  <c:v>0.81</c:v>
                </c:pt>
                <c:pt idx="7">
                  <c:v>0.88</c:v>
                </c:pt>
                <c:pt idx="8">
                  <c:v>0.9</c:v>
                </c:pt>
                <c:pt idx="9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1B-407A-A84E-2A2DFEBF03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6812127"/>
        <c:axId val="86826687"/>
      </c:barChart>
      <c:catAx>
        <c:axId val="86812127"/>
        <c:scaling>
          <c:orientation val="minMax"/>
        </c:scaling>
        <c:delete val="0"/>
        <c:axPos val="b"/>
        <c:numFmt formatCode="General" sourceLinked="1"/>
        <c:majorTickMark val="none"/>
        <c:minorTickMark val="out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86826687"/>
        <c:crossesAt val="-80"/>
        <c:auto val="1"/>
        <c:lblAlgn val="ctr"/>
        <c:lblOffset val="100"/>
        <c:noMultiLvlLbl val="0"/>
      </c:catAx>
      <c:valAx>
        <c:axId val="86826687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prstDash val="sysDot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fr-FR"/>
          </a:p>
        </c:txPr>
        <c:crossAx val="86812127"/>
        <c:crosses val="autoZero"/>
        <c:crossBetween val="between"/>
      </c:valAx>
      <c:spPr>
        <a:blipFill>
          <a:blip xmlns:r="http://schemas.openxmlformats.org/officeDocument/2006/relationships" r:embed="rId3"/>
          <a:tile tx="0" ty="0" sx="100000" sy="100000" flip="none" algn="tl"/>
        </a:blipFill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fr-F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A396B-41F4-4206-81C1-5D450BB20B64}" type="datetimeFigureOut">
              <a:rPr lang="fr-FR" smtClean="0"/>
              <a:t>29/06/2020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5EAEA-E4D9-4CB6-AA53-E3974EBB58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992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AE613-2B65-4E9A-AA79-F1C4ECD2288E}" type="datetimeFigureOut">
              <a:rPr lang="fr-FR" smtClean="0"/>
              <a:t>29/06/2020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1C72B-8CDB-4D44-94C3-0AEDAE9EBA1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787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Après un arrêt quasi-complet sur la deuxième moitié de mars et sur le mois d’avril, puis une progressive reprise de l’activité, </a:t>
            </a:r>
            <a:r>
              <a:rPr lang="fr-FR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presque tous les chantiers tournent aujourd’hui</a:t>
            </a:r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Toutefois, ce n’est pas toujours à plein régime, loin de là, puisque </a:t>
            </a:r>
            <a:r>
              <a:rPr lang="fr-FR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17% se trouvent encore en activité réduite et 5% toujours à l’arrêt</a:t>
            </a:r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7452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03936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 coût budgétaire de l’ensemble des mesures avoisine les 5 milliards d’euros en rythme annuel.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Elles s’inscrivent en ligne avec le grand objectif de viser 500 000 logements neufs et 500 000 rénovations par an pour répondre aux besoins.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Mises en place rapidement et de façon durable, elles permettront aux entreprises de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recruter 150 000 talents à l’horizon 2023</a:t>
            </a:r>
            <a:endParaRPr lang="fr-FR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673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9806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l" defTabSz="914400" rtl="0" eaLnBrk="1" latinLnBrk="0" hangingPunct="1"/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Même en supposant un retour à la normale ou presque après les vacances d’été, la perte de matière restera importante…</a:t>
            </a:r>
            <a:endParaRPr lang="fr-FR" sz="14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4274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 puisque </a:t>
            </a:r>
            <a:r>
              <a:rPr lang="fr-FR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nos prévisions révisées pour 2020 tablent sur une chute d’activité bâtiment de 18% </a:t>
            </a:r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hors effet prix et la </a:t>
            </a:r>
            <a:r>
              <a:rPr lang="fr-FR" sz="1400" b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perte d’environ 120 000 emplois</a:t>
            </a:r>
            <a:r>
              <a:rPr lang="fr-FR" sz="1400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endParaRPr lang="fr-FR" sz="14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De plus, la question des surcoûts sanitaires sur chantier, très largement supportés par les entreprises de bâtiment, perdure. D’après la très récente enquête des Cellules économiques régionales de la construction,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ils s’établissent</a:t>
            </a:r>
            <a:r>
              <a:rPr lang="fr-FR" sz="14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la plupart du temps </a:t>
            </a:r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en-deçà de 10%. Reste, la rentabilité moyenne des entreprises du secteur ressortait à environ 2,5% avant la crise.</a:t>
            </a:r>
          </a:p>
          <a:p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sym typeface="Symbol" panose="05050102010706020507" pitchFamily="18" charset="2"/>
              </a:rPr>
              <a:t> </a:t>
            </a:r>
            <a:r>
              <a:rPr lang="fr-FR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 FFB continue de demander la suppression des charges patronales jusqu’en fin d’année (juste accompagnement des actions de protection de la santé de nos compagnons).</a:t>
            </a:r>
            <a:endParaRPr lang="fr-FR" sz="1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724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Mais aussi problème de niveau d’activité de moyen/long terme car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mise à l’arrêt des services instructeurs et le report des municipales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incertitudes sur l’avenir peu favorables à l’investissement 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La sauvegarde du million et demi d’emplois dans le bâtiment, avec des entreprises présentes dans 91 % des communes de France, passe alors par un plan de relance ambitieux. D’autant que les besoins se maintiennent à haut niveau et que le million de logement à construire et à rénover par an reste de pleine actualité.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959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Nota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rénovation</a:t>
            </a: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globale ≈ 500 €/m² </a:t>
            </a: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avec 400 €/m², on laisse un reste à charge mais on incite à embarquer la rénovation énergétique (plus intéressant que de ne pas le faire) 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déciles 9 et 10 </a:t>
            </a: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≈ 50 k€ avant impôt par an pour un couple sans enfant </a:t>
            </a:r>
            <a:r>
              <a:rPr lang="fr-FR" sz="140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les ménages qui ont constitué le plus d’épargne « forcée » pendant le confinement.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sz="1400" baseline="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Attention : si </a:t>
            </a:r>
            <a:r>
              <a:rPr lang="fr-FR" sz="1400" b="1" baseline="0" dirty="0" err="1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MaPrimeRénov</a:t>
            </a:r>
            <a:r>
              <a:rPr lang="fr-FR" sz="1400" b="1" baseline="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’ toujours très en retard en fin d’été, nous demanderons prorogation du CITE en 2021</a:t>
            </a:r>
            <a:r>
              <a:rPr lang="fr-FR" sz="1400" b="0" baseline="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46423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TVA à 5,5% = mesure de simplification et de relance.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008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40% neuf en B2</a:t>
            </a: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et C = lutte contre l’artificialisation car rabotage à 20% en 2018 n</a:t>
            </a:r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’a pas conduit vers des zones plus urbaines ou vers l’ancien, mais plus loin des villes et villages pour y trouver un terrain à bâtir moins cher. La baisse de l’aide a donc été vecteur d’étalement urbain.</a:t>
            </a:r>
          </a:p>
          <a:p>
            <a:endParaRPr lang="fr-FR" sz="1400" baseline="0" dirty="0" smtClean="0"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r>
              <a:rPr lang="fr-FR" sz="1400" baseline="0" dirty="0" smtClean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Majoration à 60 % : pour mémoire, mécanisme similaire avec le PTZ BBC en 2005.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8992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Reconnaitre</a:t>
            </a:r>
            <a:r>
              <a:rPr lang="fr-FR" baseline="0" dirty="0" smtClean="0"/>
              <a:t> à ce marché sa nature d’activité économique à part entière.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2507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A1C72B-8CDB-4D44-94C3-0AEDAE9EBA11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61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5.xml"/><Relationship Id="rId4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6.xml"/><Relationship Id="rId4" Type="http://schemas.openxmlformats.org/officeDocument/2006/relationships/image" Target="../media/image11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7.xml"/><Relationship Id="rId4" Type="http://schemas.openxmlformats.org/officeDocument/2006/relationships/image" Target="../media/image10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8.xml"/><Relationship Id="rId4" Type="http://schemas.openxmlformats.org/officeDocument/2006/relationships/image" Target="../media/image1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9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9.xml"/><Relationship Id="rId4" Type="http://schemas.openxmlformats.org/officeDocument/2006/relationships/image" Target="../media/image16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0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0.xml"/><Relationship Id="rId4" Type="http://schemas.openxmlformats.org/officeDocument/2006/relationships/image" Target="../media/image12.png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0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0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5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1.png"/><Relationship Id="rId18" Type="http://schemas.openxmlformats.org/officeDocument/2006/relationships/image" Target="../media/image17.png"/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12" Type="http://schemas.openxmlformats.org/officeDocument/2006/relationships/image" Target="../media/image20.png"/><Relationship Id="rId17" Type="http://schemas.openxmlformats.org/officeDocument/2006/relationships/image" Target="../media/image13.png"/><Relationship Id="rId2" Type="http://schemas.openxmlformats.org/officeDocument/2006/relationships/image" Target="../media/image7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1.xml"/><Relationship Id="rId6" Type="http://schemas.openxmlformats.org/officeDocument/2006/relationships/image" Target="../media/image19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1.png"/><Relationship Id="rId10" Type="http://schemas.openxmlformats.org/officeDocument/2006/relationships/image" Target="../media/image6.png"/><Relationship Id="rId19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image" Target="../media/image5.png"/><Relationship Id="rId14" Type="http://schemas.openxmlformats.org/officeDocument/2006/relationships/image" Target="../media/image1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 hasCustomPrompt="1"/>
          </p:nvPr>
        </p:nvSpPr>
        <p:spPr>
          <a:xfrm>
            <a:off x="1305697" y="2039058"/>
            <a:ext cx="9144000" cy="9763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6000"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1304925" y="3403600"/>
            <a:ext cx="9144000" cy="6270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les styles du texte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38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27B6D9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9D1918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941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325563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191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27B6D9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9D1918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27B6D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0" hasCustomPrompt="1"/>
          </p:nvPr>
        </p:nvSpPr>
        <p:spPr>
          <a:xfrm>
            <a:off x="2091600" y="237600"/>
            <a:ext cx="8272800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 smtClean="0">
                <a:solidFill>
                  <a:srgbClr val="27B6D9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924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191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27B6D9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9D1918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27372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009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bord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9D19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9D19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534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F6C90C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9D1918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004996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81B328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27B6D9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062800" y="237600"/>
            <a:ext cx="8640763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>
                <a:solidFill>
                  <a:srgbClr val="9D1918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79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9D191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F6C90C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7903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226609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F6C90C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9D1918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004996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9D191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90738" y="237600"/>
            <a:ext cx="8272462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>
                <a:solidFill>
                  <a:srgbClr val="9D1918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796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F6C90C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9D1918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004996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7320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180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vert FF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7098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bleu FF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0049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0049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16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EB5B4C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004996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EB5B4C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81B328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00904A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062800" y="237600"/>
            <a:ext cx="8640763" cy="356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0" kern="1200" dirty="0" smtClean="0">
                <a:solidFill>
                  <a:srgbClr val="004996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surtitre</a:t>
            </a:r>
          </a:p>
        </p:txBody>
      </p:sp>
    </p:spTree>
    <p:extLst>
      <p:ext uri="{BB962C8B-B14F-4D97-AF65-F5344CB8AC3E}">
        <p14:creationId xmlns:p14="http://schemas.microsoft.com/office/powerpoint/2010/main" val="261337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004996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EB5B4C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3937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226609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EB5B4C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004996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EB5B4C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00499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 hasCustomPrompt="1"/>
          </p:nvPr>
        </p:nvSpPr>
        <p:spPr>
          <a:xfrm>
            <a:off x="2091600" y="237600"/>
            <a:ext cx="8272462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 smtClean="0">
                <a:solidFill>
                  <a:srgbClr val="004996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</a:p>
          <a:p>
            <a:pPr lvl="0"/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79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EB5B4C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004996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EB5B4C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825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7398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ja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F6C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rgbClr val="3F122F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F6C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rgbClr val="3F122F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23685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3F122F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004996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3F122F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1FA599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EB5B4C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062800" y="237600"/>
            <a:ext cx="8640763" cy="356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0" kern="1200" dirty="0" smtClean="0">
                <a:solidFill>
                  <a:srgbClr val="004996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surtitre</a:t>
            </a:r>
          </a:p>
        </p:txBody>
      </p:sp>
    </p:spTree>
    <p:extLst>
      <p:ext uri="{BB962C8B-B14F-4D97-AF65-F5344CB8AC3E}">
        <p14:creationId xmlns:p14="http://schemas.microsoft.com/office/powerpoint/2010/main" val="176092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004996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3F122F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309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226609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3F122F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004996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3F122F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F6C90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90738" y="237600"/>
            <a:ext cx="8272462" cy="356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0" kern="1200" dirty="0" smtClean="0">
                <a:solidFill>
                  <a:srgbClr val="004996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surtitre</a:t>
            </a:r>
          </a:p>
        </p:txBody>
      </p:sp>
    </p:spTree>
    <p:extLst>
      <p:ext uri="{BB962C8B-B14F-4D97-AF65-F5344CB8AC3E}">
        <p14:creationId xmlns:p14="http://schemas.microsoft.com/office/powerpoint/2010/main" val="392567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1918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008000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054A89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9D1918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00B0F0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6" name="Titre 1"/>
          <p:cNvSpPr txBox="1">
            <a:spLocks/>
          </p:cNvSpPr>
          <p:nvPr userDrawn="1"/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kern="1200">
                <a:solidFill>
                  <a:srgbClr val="00904A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 hasCustomPrompt="1"/>
          </p:nvPr>
        </p:nvSpPr>
        <p:spPr>
          <a:xfrm>
            <a:off x="2062800" y="236538"/>
            <a:ext cx="8640000" cy="356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0" kern="1200" dirty="0" smtClean="0">
                <a:solidFill>
                  <a:srgbClr val="00904A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surtitre</a:t>
            </a:r>
          </a:p>
        </p:txBody>
      </p:sp>
    </p:spTree>
    <p:extLst>
      <p:ext uri="{BB962C8B-B14F-4D97-AF65-F5344CB8AC3E}">
        <p14:creationId xmlns:p14="http://schemas.microsoft.com/office/powerpoint/2010/main" val="139278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3F122F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004996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3F122F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416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733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Emerau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1FA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1FA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8333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EB5B4C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1FA599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EB5B4C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004996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81B328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062800" y="237600"/>
            <a:ext cx="8640000" cy="35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fr-FR" sz="2400" b="0" kern="1200" dirty="0">
                <a:solidFill>
                  <a:srgbClr val="1FA599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7205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1FA599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EB5B4C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433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226609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EB5B4C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1FA599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EB5B4C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1FA5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90738" y="237600"/>
            <a:ext cx="8272462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>
                <a:solidFill>
                  <a:srgbClr val="1FA599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416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EB5B4C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1FA599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EB5B4C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690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244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pr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3F1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3F1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495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81B328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3F122F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81B328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9D1918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27B6D9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0" hasCustomPrompt="1"/>
          </p:nvPr>
        </p:nvSpPr>
        <p:spPr>
          <a:xfrm>
            <a:off x="2063750" y="237600"/>
            <a:ext cx="8640763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 smtClean="0">
                <a:solidFill>
                  <a:srgbClr val="3F122F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4017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00904A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9D1918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8946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3F122F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81B328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654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226609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81B32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3F122F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81B328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3F122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90738" y="237600"/>
            <a:ext cx="8272462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 smtClean="0">
                <a:solidFill>
                  <a:srgbClr val="3F122F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525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81B32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3F122F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81B328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987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759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vert cla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81B3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81B3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0187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27B6D9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81B328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27B6D9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3F122F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EB5B4C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063750" y="237600"/>
            <a:ext cx="8640763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 smtClean="0">
                <a:solidFill>
                  <a:srgbClr val="81B328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</a:p>
          <a:p>
            <a:pPr lv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8661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sz="2400" b="0">
                <a:solidFill>
                  <a:srgbClr val="81B32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27B6D9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486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226609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27B6D9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81B328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27B6D9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81B328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90738" y="237600"/>
            <a:ext cx="8272462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 smtClean="0">
                <a:solidFill>
                  <a:srgbClr val="81B328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91386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27B6D9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81B328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27B6D9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300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6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325563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191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902200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008000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054A89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008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91600" y="237600"/>
            <a:ext cx="8272800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 smtClean="0">
                <a:solidFill>
                  <a:srgbClr val="00904A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</a:p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26151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cor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EB5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EB5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273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FA599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EB5B4C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1FA599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004996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00904A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2062800" y="237600"/>
            <a:ext cx="8640763" cy="356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0" kern="1200" dirty="0">
                <a:solidFill>
                  <a:srgbClr val="EB5B4C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8650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illust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034116" y="237067"/>
            <a:ext cx="9751483" cy="355600"/>
          </a:xfrm>
          <a:prstGeom prst="rect">
            <a:avLst/>
          </a:prstGeom>
        </p:spPr>
        <p:txBody>
          <a:bodyPr anchor="b"/>
          <a:lstStyle>
            <a:lvl1pPr>
              <a:defRPr lang="fr-FR" sz="2400" b="0" kern="1200" dirty="0" smtClean="0">
                <a:solidFill>
                  <a:srgbClr val="EB5B4C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r>
              <a:rPr lang="fr-FR" dirty="0" smtClean="0"/>
              <a:t>Modifiez le style surtitre</a:t>
            </a:r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4" hasCustomPrompt="1"/>
          </p:nvPr>
        </p:nvSpPr>
        <p:spPr>
          <a:xfrm>
            <a:off x="2033588" y="592667"/>
            <a:ext cx="9752012" cy="7620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4800" b="1">
                <a:solidFill>
                  <a:srgbClr val="1FA599"/>
                </a:solidFill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2033587" y="1363266"/>
            <a:ext cx="9752012" cy="457200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Modifiez le style du sous-titre</a:t>
            </a:r>
            <a:endParaRPr lang="fr-FR" dirty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2033587" y="6468533"/>
            <a:ext cx="3554412" cy="22066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100" i="1">
                <a:latin typeface="Candara" panose="020E0502030303020204" pitchFamily="34" charset="0"/>
              </a:defRPr>
            </a:lvl1pPr>
          </a:lstStyle>
          <a:p>
            <a:pPr lvl="0"/>
            <a:r>
              <a:rPr lang="fr-FR" dirty="0" smtClean="0"/>
              <a:t>Modifier la source</a:t>
            </a:r>
            <a:endParaRPr lang="fr-FR" dirty="0"/>
          </a:p>
        </p:txBody>
      </p:sp>
      <p:sp>
        <p:nvSpPr>
          <p:cNvPr id="16" name="Espace réservé du graphique 15"/>
          <p:cNvSpPr>
            <a:spLocks noGrp="1"/>
          </p:cNvSpPr>
          <p:nvPr>
            <p:ph type="chart" sz="quarter" idx="17"/>
          </p:nvPr>
        </p:nvSpPr>
        <p:spPr>
          <a:xfrm>
            <a:off x="2033588" y="1998398"/>
            <a:ext cx="9752012" cy="375946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393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1267" y="754591"/>
            <a:ext cx="8272394" cy="1226609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FA599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91267" y="2320567"/>
            <a:ext cx="4536274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EB5B4C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1FA599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08F529-DC67-0440-9860-8182A515C279}"/>
              </a:ext>
            </a:extLst>
          </p:cNvPr>
          <p:cNvSpPr/>
          <p:nvPr userDrawn="1"/>
        </p:nvSpPr>
        <p:spPr>
          <a:xfrm>
            <a:off x="7275613" y="2320567"/>
            <a:ext cx="3088048" cy="2758732"/>
          </a:xfrm>
          <a:prstGeom prst="rect">
            <a:avLst/>
          </a:prstGeom>
          <a:solidFill>
            <a:srgbClr val="EB5B4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90738" y="237600"/>
            <a:ext cx="8272462" cy="35640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2400" b="0" kern="1200" dirty="0">
                <a:solidFill>
                  <a:srgbClr val="EB5B4C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826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1FA599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EB5B4C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1FA599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3871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673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77252"/>
            <a:ext cx="914608" cy="120677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177252"/>
            <a:ext cx="914608" cy="120677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8755" y="174484"/>
            <a:ext cx="914608" cy="120677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177252"/>
            <a:ext cx="914608" cy="120677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0054" y="174484"/>
            <a:ext cx="914608" cy="120677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1772" y="116632"/>
            <a:ext cx="914608" cy="1206775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9" y="1916832"/>
            <a:ext cx="1092449" cy="1130558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1951660"/>
            <a:ext cx="1092449" cy="1130558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834" y="1988840"/>
            <a:ext cx="1092449" cy="1130558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1901585"/>
            <a:ext cx="1092449" cy="1130558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871" y="1988840"/>
            <a:ext cx="1092449" cy="1130558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4578" y="1966001"/>
            <a:ext cx="1092449" cy="1130558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2009" y="1928569"/>
            <a:ext cx="1092449" cy="1130558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440" y="1958352"/>
            <a:ext cx="1092449" cy="1130558"/>
          </a:xfrm>
          <a:prstGeom prst="rect">
            <a:avLst/>
          </a:prstGeom>
        </p:spPr>
      </p:pic>
      <p:pic>
        <p:nvPicPr>
          <p:cNvPr id="21" name="Image 20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2861" y="116631"/>
            <a:ext cx="914608" cy="1206775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0559" y="148046"/>
            <a:ext cx="914608" cy="1206775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257" y="174484"/>
            <a:ext cx="914608" cy="1206775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257" y="1988840"/>
            <a:ext cx="1092449" cy="1130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8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3782" y="795867"/>
            <a:ext cx="9720850" cy="60727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1918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/>
              <a:t>VOS CONTACTS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B09A144A-E6FF-F546-A4F2-24CDF8A7A1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21975" y="2169429"/>
            <a:ext cx="7262657" cy="2758732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2"/>
              </a:buBlip>
              <a:defRPr sz="2400">
                <a:solidFill>
                  <a:srgbClr val="00904A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3"/>
              </a:buBlip>
              <a:defRPr sz="1800" b="0" i="0">
                <a:solidFill>
                  <a:srgbClr val="9D1918"/>
                </a:solidFill>
                <a:latin typeface="Candara" panose="020E0502030303020204" pitchFamily="34" charset="0"/>
              </a:defRPr>
            </a:lvl2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B35B5E9C-92BA-CE4A-9A35-DCB9A8FF68FB}"/>
              </a:ext>
            </a:extLst>
          </p:cNvPr>
          <p:cNvSpPr/>
          <p:nvPr userDrawn="1"/>
        </p:nvSpPr>
        <p:spPr>
          <a:xfrm>
            <a:off x="2493908" y="2049634"/>
            <a:ext cx="1636924" cy="1636924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597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6329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 bleu ci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199215" y="162068"/>
            <a:ext cx="11817194" cy="6490846"/>
          </a:xfrm>
          <a:prstGeom prst="rect">
            <a:avLst/>
          </a:prstGeom>
          <a:solidFill>
            <a:srgbClr val="27B6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3000"/>
          </a:blip>
          <a:stretch>
            <a:fillRect/>
          </a:stretch>
        </p:blipFill>
        <p:spPr>
          <a:xfrm>
            <a:off x="2505262" y="2870031"/>
            <a:ext cx="7181476" cy="3807971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6" name="Sous-titre 2" descr="DATE&#10;">
            <a:extLst>
              <a:ext uri="{FF2B5EF4-FFF2-40B4-BE49-F238E27FC236}">
                <a16:creationId xmlns:a16="http://schemas.microsoft.com/office/drawing/2014/main" id="{76D91CC4-6362-F649-8EF2-7AD8A87D50A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05697" y="3407491"/>
            <a:ext cx="9014254" cy="5004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0" i="0"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27B6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DB678A0E-8A30-414D-BF26-910F73173F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5697" y="1958666"/>
            <a:ext cx="9277636" cy="1155438"/>
          </a:xfrm>
          <a:prstGeom prst="rect">
            <a:avLst/>
          </a:prstGeom>
        </p:spPr>
        <p:txBody>
          <a:bodyPr anchor="b"/>
          <a:lstStyle>
            <a:lvl1pPr algn="l">
              <a:defRPr sz="6000" b="1" i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029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sp>
        <p:nvSpPr>
          <p:cNvPr id="8" name="Titre 22">
            <a:extLst>
              <a:ext uri="{FF2B5EF4-FFF2-40B4-BE49-F238E27FC236}">
                <a16:creationId xmlns:a16="http://schemas.microsoft.com/office/drawing/2014/main" id="{67EAE32F-2287-8D40-93CF-41CDD99B33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782" y="819330"/>
            <a:ext cx="8640730" cy="738088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1918"/>
                </a:solidFill>
                <a:latin typeface="Candara" panose="020E0502030303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3B1CB9C0-FCC5-F147-A64D-C72A1857153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3782" y="1792076"/>
            <a:ext cx="8640730" cy="401318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Clr>
                <a:srgbClr val="008D44"/>
              </a:buClr>
              <a:buSzPct val="100000"/>
              <a:buFontTx/>
              <a:buBlip>
                <a:blip r:embed="rId3"/>
              </a:buBlip>
              <a:defRPr sz="3200" b="1">
                <a:solidFill>
                  <a:srgbClr val="27B6D9"/>
                </a:solidFill>
                <a:latin typeface="Candara" panose="020E0502030303020204" pitchFamily="34" charset="0"/>
              </a:defRPr>
            </a:lvl1pPr>
            <a:lvl2pPr marL="685800" indent="-228600">
              <a:buClr>
                <a:srgbClr val="054A89"/>
              </a:buClr>
              <a:buSzPct val="100000"/>
              <a:buFontTx/>
              <a:buBlip>
                <a:blip r:embed="rId4"/>
              </a:buBlip>
              <a:defRPr sz="2800" b="0" i="0">
                <a:solidFill>
                  <a:srgbClr val="9D1918"/>
                </a:solidFill>
                <a:latin typeface="Candara" panose="020E0502030303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Ø"/>
              <a:defRPr sz="2400">
                <a:solidFill>
                  <a:srgbClr val="1FA599"/>
                </a:solidFill>
                <a:latin typeface="Candara" panose="020E0502030303020204" pitchFamily="34" charset="0"/>
              </a:defRPr>
            </a:lvl3pPr>
            <a:lvl4pPr marL="1600200" indent="-228600">
              <a:buFont typeface="Courier New" panose="02070309020205020404" pitchFamily="49" charset="0"/>
              <a:buChar char="o"/>
              <a:defRPr b="1">
                <a:solidFill>
                  <a:srgbClr val="004996"/>
                </a:solidFill>
                <a:latin typeface="Candara" panose="020E0502030303020204" pitchFamily="34" charset="0"/>
              </a:defRPr>
            </a:lvl4pPr>
            <a:lvl5pPr>
              <a:defRPr sz="1800" baseline="0">
                <a:latin typeface="Candara" panose="020E050203030302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</a:t>
            </a:r>
          </a:p>
          <a:p>
            <a:pPr lvl="1"/>
            <a:r>
              <a:rPr lang="fr-FR" dirty="0" smtClean="0"/>
              <a:t> 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623090" y="6275401"/>
            <a:ext cx="5148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CB800B4D-C88A-4C1A-801A-8C0CD5AC1A8D}" type="slidenum">
              <a:rPr lang="fr-FR" b="1" smtClean="0">
                <a:solidFill>
                  <a:schemeClr val="bg1"/>
                </a:solidFill>
                <a:latin typeface="Candara" panose="020E0502030303020204" pitchFamily="34" charset="0"/>
              </a:rPr>
              <a:pPr/>
              <a:t>‹N°›</a:t>
            </a:fld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0" hasCustomPrompt="1"/>
          </p:nvPr>
        </p:nvSpPr>
        <p:spPr>
          <a:xfrm>
            <a:off x="2062800" y="237600"/>
            <a:ext cx="8640000" cy="356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fr-FR" sz="2400" b="0" kern="1200" dirty="0">
                <a:solidFill>
                  <a:srgbClr val="27B6D9"/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lvl="0"/>
            <a:r>
              <a:rPr lang="fr-FR" dirty="0" smtClean="0"/>
              <a:t>Modifiez le style surtitre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005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52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53.xml"/><Relationship Id="rId9" Type="http://schemas.openxmlformats.org/officeDocument/2006/relationships/image" Target="../media/image2.emf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5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2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2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4.xml"/><Relationship Id="rId7" Type="http://schemas.openxmlformats.org/officeDocument/2006/relationships/theme" Target="../theme/theme7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35.xml"/><Relationship Id="rId9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0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5" Type="http://schemas.openxmlformats.org/officeDocument/2006/relationships/slideLayout" Target="../slideLayouts/slideLayout42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1.xml"/><Relationship Id="rId9" Type="http://schemas.openxmlformats.org/officeDocument/2006/relationships/image" Target="../media/image2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46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10" Type="http://schemas.openxmlformats.org/officeDocument/2006/relationships/image" Target="../media/image3.emf"/><Relationship Id="rId4" Type="http://schemas.openxmlformats.org/officeDocument/2006/relationships/slideLayout" Target="../slideLayouts/slideLayout47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FCB007-5677-2B45-B35A-FCD3750C367D}"/>
              </a:ext>
            </a:extLst>
          </p:cNvPr>
          <p:cNvSpPr/>
          <p:nvPr userDrawn="1"/>
        </p:nvSpPr>
        <p:spPr>
          <a:xfrm>
            <a:off x="243036" y="186130"/>
            <a:ext cx="11817194" cy="5040000"/>
          </a:xfrm>
          <a:prstGeom prst="rect">
            <a:avLst/>
          </a:prstGeom>
          <a:solidFill>
            <a:srgbClr val="054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097A334-00FD-504B-93EC-B6E9C95405C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23000"/>
          </a:blip>
          <a:stretch>
            <a:fillRect/>
          </a:stretch>
        </p:blipFill>
        <p:spPr>
          <a:xfrm>
            <a:off x="2017028" y="1401164"/>
            <a:ext cx="7181476" cy="380797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C164645-C9A8-6B4C-A870-F9CD132110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19951" y="496957"/>
            <a:ext cx="1775255" cy="408432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96E0981-7E34-9D40-88D2-48089762788E}"/>
              </a:ext>
            </a:extLst>
          </p:cNvPr>
          <p:cNvSpPr/>
          <p:nvPr userDrawn="1"/>
        </p:nvSpPr>
        <p:spPr>
          <a:xfrm>
            <a:off x="10128229" y="2201845"/>
            <a:ext cx="313485" cy="847981"/>
          </a:xfrm>
          <a:prstGeom prst="rect">
            <a:avLst/>
          </a:prstGeom>
          <a:solidFill>
            <a:srgbClr val="054A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latin typeface="Nunito" pitchFamily="2" charset="77"/>
            </a:endParaRP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7A51FE78-943A-054C-891E-FF71E0E8B1A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35186" y="5498004"/>
            <a:ext cx="1312442" cy="106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931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EB5B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95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4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815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4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27B6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16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9D19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53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2" r:id="rId2"/>
    <p:sldLayoutId id="2147483693" r:id="rId3"/>
    <p:sldLayoutId id="2147483695" r:id="rId4"/>
    <p:sldLayoutId id="2147483696" r:id="rId5"/>
    <p:sldLayoutId id="2147483697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0049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24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F6C90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10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1" r:id="rId5"/>
    <p:sldLayoutId id="2147483710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1FA5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083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3F12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97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234B4E8-0E65-9F42-A0C6-56393C9FFE1C}"/>
              </a:ext>
            </a:extLst>
          </p:cNvPr>
          <p:cNvSpPr/>
          <p:nvPr userDrawn="1"/>
        </p:nvSpPr>
        <p:spPr>
          <a:xfrm>
            <a:off x="199216" y="179073"/>
            <a:ext cx="1360652" cy="6452075"/>
          </a:xfrm>
          <a:prstGeom prst="rect">
            <a:avLst/>
          </a:prstGeom>
          <a:solidFill>
            <a:srgbClr val="81B3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0" i="0" dirty="0">
              <a:solidFill>
                <a:srgbClr val="008000"/>
              </a:solidFill>
              <a:latin typeface="Nunito" pitchFamily="2" charset="77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B1C56B9-7212-7442-8E68-D56DB829D48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11000"/>
          </a:blip>
          <a:srcRect r="65519"/>
          <a:stretch/>
        </p:blipFill>
        <p:spPr>
          <a:xfrm>
            <a:off x="205013" y="4543178"/>
            <a:ext cx="1354855" cy="208351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409447F8-A408-2443-85AC-9AD6177A5BA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3131" y="-1338373"/>
            <a:ext cx="1360651" cy="3130449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78ABB727-F515-0247-8669-BCF9B325A01C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1110495" y="5909461"/>
            <a:ext cx="879994" cy="717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44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Conjoncture et plan de relance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>
          <a:xfrm>
            <a:off x="1305697" y="3879850"/>
            <a:ext cx="9144000" cy="627063"/>
          </a:xfrm>
        </p:spPr>
        <p:txBody>
          <a:bodyPr/>
          <a:lstStyle/>
          <a:p>
            <a:r>
              <a:rPr lang="fr-FR" dirty="0" smtClean="0"/>
              <a:t>Conférence de presse – 30 juin 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3102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782" y="594000"/>
            <a:ext cx="8640730" cy="738088"/>
          </a:xfrm>
        </p:spPr>
        <p:txBody>
          <a:bodyPr/>
          <a:lstStyle/>
          <a:p>
            <a:r>
              <a:rPr lang="fr-FR" dirty="0" smtClean="0"/>
              <a:t>Investissement locatif privé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3781" y="1403999"/>
            <a:ext cx="9653297" cy="5305145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Remplacer fiscalité confiscatoire + dispositifs fiscaux dérogatoires par un système de droit commun général, durable, simple et lisible :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mortissement du prix d’acquisition du bâti sur 50 ans (2% l’an) dans le neuf et l’existant, pour le stock et le flux + </a:t>
            </a:r>
            <a:r>
              <a:rPr lang="fr-FR" b="1" dirty="0" smtClean="0"/>
              <a:t>amortissement accéléré sur 20 ans</a:t>
            </a:r>
            <a:r>
              <a:rPr lang="fr-FR" dirty="0" smtClean="0"/>
              <a:t> (5% l’an) </a:t>
            </a:r>
            <a:r>
              <a:rPr lang="fr-FR" b="1" dirty="0" smtClean="0"/>
              <a:t>si atteinte du « label RE 2020 » en neuf ;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mortissement des travaux sur 15 ans + </a:t>
            </a:r>
            <a:r>
              <a:rPr lang="fr-FR" b="1" dirty="0"/>
              <a:t>amortissement accéléré sur 10 </a:t>
            </a:r>
            <a:r>
              <a:rPr lang="fr-FR" b="1" dirty="0" smtClean="0"/>
              <a:t>ans si saut de deux classes DPE ;</a:t>
            </a:r>
            <a:endParaRPr lang="fr-FR" dirty="0" smtClean="0"/>
          </a:p>
          <a:p>
            <a:pPr lvl="1"/>
            <a:r>
              <a:rPr lang="fr-FR" dirty="0"/>
              <a:t>d</a:t>
            </a:r>
            <a:r>
              <a:rPr lang="fr-FR" dirty="0" smtClean="0"/>
              <a:t>éductibilité du revenu locatif brut des intérêts d’emprunt (sans limite), des petits travaux et des charges locatives ;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éficit foncier imputable sans limite sur le revenu global positif.</a:t>
            </a:r>
          </a:p>
          <a:p>
            <a:r>
              <a:rPr lang="fr-FR" dirty="0" smtClean="0"/>
              <a:t>Économie budgétaire : 0,5 Md€ par an.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Plan de relance de la FFB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7935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782" y="594000"/>
            <a:ext cx="8640730" cy="738088"/>
          </a:xfrm>
        </p:spPr>
        <p:txBody>
          <a:bodyPr/>
          <a:lstStyle/>
          <a:p>
            <a:r>
              <a:rPr lang="fr-FR" dirty="0" smtClean="0"/>
              <a:t>Non résidentiel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3780" y="1404000"/>
            <a:ext cx="9036000" cy="5094000"/>
          </a:xfrm>
        </p:spPr>
        <p:txBody>
          <a:bodyPr>
            <a:normAutofit/>
          </a:bodyPr>
          <a:lstStyle/>
          <a:p>
            <a:r>
              <a:rPr lang="fr-FR" dirty="0" smtClean="0"/>
              <a:t>Suramortissement pour </a:t>
            </a:r>
            <a:r>
              <a:rPr lang="fr-FR" dirty="0"/>
              <a:t>la construction de bâtiments </a:t>
            </a:r>
            <a:r>
              <a:rPr lang="fr-FR" dirty="0" smtClean="0"/>
              <a:t>non résidentiels privés.</a:t>
            </a:r>
          </a:p>
          <a:p>
            <a:r>
              <a:rPr lang="fr-FR" dirty="0" smtClean="0"/>
              <a:t>Majoration </a:t>
            </a:r>
            <a:r>
              <a:rPr lang="fr-FR" dirty="0"/>
              <a:t>de 1 milliard d’euros de la Dotation d'équipement des territoires ruraux (DETR), </a:t>
            </a:r>
            <a:r>
              <a:rPr lang="fr-FR" dirty="0" smtClean="0"/>
              <a:t>notamment pour accompagner </a:t>
            </a:r>
            <a:r>
              <a:rPr lang="fr-FR" dirty="0"/>
              <a:t>le déploiement de centres de collecte des déchets </a:t>
            </a:r>
            <a:r>
              <a:rPr lang="fr-FR" dirty="0" smtClean="0"/>
              <a:t>professionnels.</a:t>
            </a:r>
          </a:p>
          <a:p>
            <a:r>
              <a:rPr lang="fr-FR" dirty="0" smtClean="0"/>
              <a:t>Lancement </a:t>
            </a:r>
            <a:r>
              <a:rPr lang="fr-FR" dirty="0"/>
              <a:t>d’un grand plan EHPAD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Plan de relance de la FFB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4949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782" y="594000"/>
            <a:ext cx="8640730" cy="738088"/>
          </a:xfrm>
        </p:spPr>
        <p:txBody>
          <a:bodyPr/>
          <a:lstStyle/>
          <a:p>
            <a:r>
              <a:rPr lang="fr-FR" dirty="0" smtClean="0"/>
              <a:t>Mesures d’accompagnement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3780" y="1404000"/>
            <a:ext cx="9036000" cy="5094000"/>
          </a:xfrm>
        </p:spPr>
        <p:txBody>
          <a:bodyPr>
            <a:normAutofit fontScale="92500" lnSpcReduction="10000"/>
          </a:bodyPr>
          <a:lstStyle/>
          <a:p>
            <a:r>
              <a:rPr lang="fr-FR" dirty="0" smtClean="0"/>
              <a:t>Obtenir </a:t>
            </a:r>
            <a:r>
              <a:rPr lang="fr-FR" dirty="0"/>
              <a:t>l’assouplissement des deux recommandations </a:t>
            </a:r>
            <a:r>
              <a:rPr lang="fr-FR" dirty="0" smtClean="0"/>
              <a:t>du </a:t>
            </a:r>
            <a:r>
              <a:rPr lang="fr-FR" dirty="0"/>
              <a:t>Haut Conseil de stabilité financière </a:t>
            </a:r>
            <a:r>
              <a:rPr lang="fr-FR" dirty="0" smtClean="0"/>
              <a:t>(taux d’effort &lt; 33% et prêts immobiliers &lt; 25 ans).</a:t>
            </a:r>
          </a:p>
          <a:p>
            <a:r>
              <a:rPr lang="fr-FR" dirty="0" smtClean="0"/>
              <a:t>Définir clairement ce qui est visé dans la lutte contre l’artificialisation.</a:t>
            </a:r>
          </a:p>
          <a:p>
            <a:r>
              <a:rPr lang="fr-FR" dirty="0" smtClean="0"/>
              <a:t>Choc de simplification administrative :</a:t>
            </a:r>
          </a:p>
          <a:p>
            <a:pPr lvl="1"/>
            <a:r>
              <a:rPr lang="fr-FR" dirty="0"/>
              <a:t>division par deux des délais d’instruction </a:t>
            </a:r>
            <a:r>
              <a:rPr lang="fr-FR" dirty="0" smtClean="0"/>
              <a:t>des permis bloqués ;</a:t>
            </a:r>
          </a:p>
          <a:p>
            <a:pPr lvl="1"/>
            <a:r>
              <a:rPr lang="fr-FR" dirty="0" smtClean="0"/>
              <a:t>accélération de la dématérialisation </a:t>
            </a:r>
            <a:r>
              <a:rPr lang="fr-FR" dirty="0"/>
              <a:t>des </a:t>
            </a:r>
            <a:r>
              <a:rPr lang="fr-FR" dirty="0" smtClean="0"/>
              <a:t>permis ;</a:t>
            </a:r>
          </a:p>
          <a:p>
            <a:pPr lvl="1"/>
            <a:r>
              <a:rPr lang="fr-FR" dirty="0" smtClean="0"/>
              <a:t>création </a:t>
            </a:r>
            <a:r>
              <a:rPr lang="fr-FR" dirty="0"/>
              <a:t>d’un permis </a:t>
            </a:r>
            <a:r>
              <a:rPr lang="fr-FR" dirty="0" smtClean="0"/>
              <a:t>déclaratif dans un </a:t>
            </a:r>
            <a:r>
              <a:rPr lang="fr-FR" dirty="0"/>
              <a:t>périmètre </a:t>
            </a:r>
            <a:r>
              <a:rPr lang="fr-FR" dirty="0" smtClean="0"/>
              <a:t>sous </a:t>
            </a:r>
            <a:r>
              <a:rPr lang="fr-FR" dirty="0"/>
              <a:t>permis d’aménager ou en zone d’aménagement </a:t>
            </a:r>
            <a:r>
              <a:rPr lang="fr-FR" dirty="0" smtClean="0"/>
              <a:t>concerté ;</a:t>
            </a:r>
          </a:p>
          <a:p>
            <a:pPr lvl="1"/>
            <a:r>
              <a:rPr lang="fr-FR" dirty="0" smtClean="0"/>
              <a:t>relèvement </a:t>
            </a:r>
            <a:r>
              <a:rPr lang="fr-FR" dirty="0"/>
              <a:t>à 100 000 euros du seuil des appels d’offre.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Plan de relance de la FFB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5166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En chiffres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303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plan de relance vert c’est :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Coût budgétaire : 5 milliards d’euros par an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Objectifs annuels </a:t>
            </a:r>
            <a:r>
              <a:rPr lang="fr-FR" smtClean="0"/>
              <a:t>: </a:t>
            </a:r>
          </a:p>
          <a:p>
            <a:pPr marL="0" indent="0">
              <a:buNone/>
            </a:pPr>
            <a:endParaRPr lang="fr-FR" sz="900" dirty="0" smtClean="0"/>
          </a:p>
          <a:p>
            <a:pPr lvl="1"/>
            <a:r>
              <a:rPr lang="fr-FR" dirty="0"/>
              <a:t> </a:t>
            </a:r>
            <a:r>
              <a:rPr lang="fr-FR" dirty="0" smtClean="0"/>
              <a:t>500.000 logements neufs</a:t>
            </a:r>
          </a:p>
          <a:p>
            <a:pPr lvl="1"/>
            <a:r>
              <a:rPr lang="fr-FR" dirty="0" smtClean="0"/>
              <a:t> 500.000 logements rénovés</a:t>
            </a:r>
          </a:p>
          <a:p>
            <a:pPr lvl="1"/>
            <a:endParaRPr lang="fr-FR" dirty="0"/>
          </a:p>
          <a:p>
            <a:r>
              <a:rPr lang="fr-FR" dirty="0" smtClean="0"/>
              <a:t>150.000 talents recrutés d’ici 2023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250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559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Conjoncture bâtiment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308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Conjoncture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L’activité bâtiment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Niveau d’activité des chantiers </a:t>
            </a:r>
            <a:r>
              <a:rPr lang="fr-FR" sz="2400" dirty="0"/>
              <a:t>(en % du nombre de chantiers)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Source : Réseau des </a:t>
            </a:r>
            <a:r>
              <a:rPr lang="fr-FR" dirty="0" smtClean="0"/>
              <a:t>CERC/FFB/CAPEB</a:t>
            </a:r>
            <a:endParaRPr lang="fr-FR" dirty="0"/>
          </a:p>
        </p:txBody>
      </p:sp>
      <p:graphicFrame>
        <p:nvGraphicFramePr>
          <p:cNvPr id="8" name="Espace réservé du graphique 7"/>
          <p:cNvGraphicFramePr>
            <a:graphicFrameLocks noGrp="1"/>
          </p:cNvGraphicFramePr>
          <p:nvPr>
            <p:ph type="chart" sz="quarter" idx="17"/>
            <p:extLst>
              <p:ext uri="{D42A27DB-BD31-4B8C-83A1-F6EECF244321}">
                <p14:modId xmlns:p14="http://schemas.microsoft.com/office/powerpoint/2010/main" val="2033608137"/>
              </p:ext>
            </p:extLst>
          </p:nvPr>
        </p:nvGraphicFramePr>
        <p:xfrm>
          <a:off x="2033588" y="1998662"/>
          <a:ext cx="9752012" cy="4325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2914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Conjoncture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L’activité bâtiment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Horizon de retour à un niveau d’activité normale </a:t>
            </a:r>
            <a:r>
              <a:rPr lang="fr-FR" sz="2400" dirty="0" smtClean="0"/>
              <a:t>(en % cumulé d’entreprises)</a:t>
            </a:r>
            <a:endParaRPr lang="fr-FR" sz="2400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Source : Réseau des </a:t>
            </a:r>
            <a:r>
              <a:rPr lang="fr-FR" dirty="0" smtClean="0"/>
              <a:t>CERC/FFB/CAPEB</a:t>
            </a:r>
            <a:endParaRPr lang="fr-FR" dirty="0"/>
          </a:p>
        </p:txBody>
      </p:sp>
      <p:graphicFrame>
        <p:nvGraphicFramePr>
          <p:cNvPr id="9" name="Espace réservé du graphique 8"/>
          <p:cNvGraphicFramePr>
            <a:graphicFrameLocks noGrp="1"/>
          </p:cNvGraphicFramePr>
          <p:nvPr>
            <p:ph type="chart" sz="quarter" idx="17"/>
          </p:nvPr>
        </p:nvGraphicFramePr>
        <p:xfrm>
          <a:off x="2033588" y="2160000"/>
          <a:ext cx="9752012" cy="4171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255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Conjoncture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>
          <a:xfrm>
            <a:off x="2033587" y="544580"/>
            <a:ext cx="9752012" cy="762000"/>
          </a:xfrm>
        </p:spPr>
        <p:txBody>
          <a:bodyPr/>
          <a:lstStyle/>
          <a:p>
            <a:r>
              <a:rPr lang="fr-FR" dirty="0" smtClean="0"/>
              <a:t>Nouvelles prévisions 2020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>
          <a:xfrm>
            <a:off x="2033587" y="1254258"/>
            <a:ext cx="9752012" cy="457200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Évolutions annuelles</a:t>
            </a:r>
            <a:endParaRPr lang="fr-FR" sz="2400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fr-FR" dirty="0"/>
              <a:t>Source : </a:t>
            </a:r>
            <a:r>
              <a:rPr lang="fr-FR" dirty="0" smtClean="0"/>
              <a:t>FFB</a:t>
            </a:r>
            <a:endParaRPr lang="fr-FR" dirty="0"/>
          </a:p>
        </p:txBody>
      </p:sp>
      <p:graphicFrame>
        <p:nvGraphicFramePr>
          <p:cNvPr id="8" name="Espace réservé du tableau 6"/>
          <p:cNvGraphicFramePr>
            <a:graphicFrameLocks noGrp="1"/>
          </p:cNvGraphicFramePr>
          <p:nvPr>
            <p:ph type="chart" sz="quarter" idx="17"/>
            <p:extLst>
              <p:ext uri="{D42A27DB-BD31-4B8C-83A1-F6EECF244321}">
                <p14:modId xmlns:p14="http://schemas.microsoft.com/office/powerpoint/2010/main" val="1471321585"/>
              </p:ext>
            </p:extLst>
          </p:nvPr>
        </p:nvGraphicFramePr>
        <p:xfrm>
          <a:off x="2033587" y="1829065"/>
          <a:ext cx="9752401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0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8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6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88415">
                <a:tc>
                  <a:txBody>
                    <a:bodyPr/>
                    <a:lstStyle/>
                    <a:p>
                      <a:pPr algn="ctr"/>
                      <a:endParaRPr lang="fr-FR" sz="2800" b="0" i="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dirty="0" smtClean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2019</a:t>
                      </a:r>
                      <a:endParaRPr lang="fr-FR" sz="2800" b="0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0" i="1" dirty="0" smtClean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2020 (déc. 2019)</a:t>
                      </a:r>
                      <a:endParaRPr lang="fr-FR" sz="2800" b="0" i="1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0" i="1" dirty="0" smtClean="0">
                          <a:solidFill>
                            <a:schemeClr val="bg1"/>
                          </a:solidFill>
                          <a:latin typeface="Candara" panose="020E0502030303020204" pitchFamily="34" charset="0"/>
                        </a:rPr>
                        <a:t>2020 (juin 2020)</a:t>
                      </a:r>
                      <a:endParaRPr lang="fr-FR" sz="2800" b="0" i="1" dirty="0">
                        <a:solidFill>
                          <a:schemeClr val="bg1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rgbClr val="0049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195">
                <a:tc>
                  <a:txBody>
                    <a:bodyPr/>
                    <a:lstStyle/>
                    <a:p>
                      <a:pPr algn="l"/>
                      <a:r>
                        <a:rPr lang="fr-FR" sz="280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Neuf</a:t>
                      </a:r>
                      <a:endParaRPr lang="fr-FR" sz="280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i="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+3,1 %</a:t>
                      </a:r>
                      <a:endParaRPr lang="fr-FR" sz="2800" i="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+0,5 %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-18,1 %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195">
                <a:tc>
                  <a:txBody>
                    <a:bodyPr/>
                    <a:lstStyle/>
                    <a:p>
                      <a:pPr algn="r"/>
                      <a:r>
                        <a:rPr lang="fr-FR" sz="280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 dont logement</a:t>
                      </a:r>
                      <a:endParaRPr lang="fr-FR" sz="280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800" i="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+1,6 %</a:t>
                      </a:r>
                      <a:endParaRPr lang="fr-FR" sz="2800" i="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-1,0 %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-18,6 %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195">
                <a:tc>
                  <a:txBody>
                    <a:bodyPr/>
                    <a:lstStyle/>
                    <a:p>
                      <a:pPr algn="r"/>
                      <a:r>
                        <a:rPr lang="fr-FR" sz="280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 dont non résidentiel</a:t>
                      </a:r>
                      <a:endParaRPr lang="fr-FR" sz="280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800" i="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+5,6 %</a:t>
                      </a:r>
                      <a:endParaRPr lang="fr-FR" sz="2800" i="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+2,8 %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-17,3 %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195">
                <a:tc>
                  <a:txBody>
                    <a:bodyPr/>
                    <a:lstStyle/>
                    <a:p>
                      <a:pPr algn="l"/>
                      <a:r>
                        <a:rPr lang="fr-FR" sz="280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Amélioration-entretien</a:t>
                      </a:r>
                      <a:endParaRPr lang="fr-FR" sz="280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marL="46800" marR="4680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i="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+0,3 %</a:t>
                      </a:r>
                      <a:endParaRPr lang="fr-FR" sz="2800" i="0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+0,9 %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i="1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-17,2</a:t>
                      </a:r>
                      <a:r>
                        <a:rPr lang="fr-FR" sz="2800" i="1" baseline="0" dirty="0" smtClean="0">
                          <a:solidFill>
                            <a:srgbClr val="004996"/>
                          </a:solidFill>
                          <a:latin typeface="Candara" panose="020E0502030303020204" pitchFamily="34" charset="0"/>
                        </a:rPr>
                        <a:t> %</a:t>
                      </a:r>
                      <a:endParaRPr lang="fr-FR" sz="2800" i="1" dirty="0">
                        <a:solidFill>
                          <a:srgbClr val="004996"/>
                        </a:solidFill>
                        <a:latin typeface="Candara" panose="020E0502030303020204" pitchFamily="34" charset="0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195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Activité bâtiment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0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+1,6 %</a:t>
                      </a:r>
                      <a:endParaRPr lang="fr-FR" sz="2800" b="1" i="0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+0,8 %</a:t>
                      </a:r>
                      <a:endParaRPr lang="fr-FR" sz="2800" b="1" i="1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-17,6 %</a:t>
                      </a:r>
                      <a:endParaRPr lang="fr-FR" sz="2800" b="1" i="1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49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195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Emploi bâtiment</a:t>
                      </a:r>
                      <a:endParaRPr lang="fr-FR" sz="2800" b="1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0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+32 900</a:t>
                      </a:r>
                      <a:endParaRPr lang="fr-FR" sz="2800" b="1" i="0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+10 000</a:t>
                      </a:r>
                      <a:endParaRPr lang="fr-FR" sz="2800" b="1" i="1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99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1" dirty="0" smtClean="0">
                          <a:solidFill>
                            <a:schemeClr val="bg1"/>
                          </a:solidFill>
                          <a:effectLst/>
                          <a:latin typeface="Candara" panose="020E0502030303020204" pitchFamily="34" charset="0"/>
                        </a:rPr>
                        <a:t>-120 000</a:t>
                      </a:r>
                      <a:endParaRPr lang="fr-FR" sz="2800" b="1" i="1" dirty="0">
                        <a:solidFill>
                          <a:schemeClr val="bg1"/>
                        </a:solidFill>
                        <a:effectLst/>
                        <a:latin typeface="Candara" panose="020E0502030303020204" pitchFamily="34" charset="0"/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49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979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716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1305697" y="3950416"/>
            <a:ext cx="9014254" cy="50040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1305697" y="2794978"/>
            <a:ext cx="9277636" cy="1155438"/>
          </a:xfrm>
        </p:spPr>
        <p:txBody>
          <a:bodyPr/>
          <a:lstStyle/>
          <a:p>
            <a:r>
              <a:rPr lang="fr-FR" dirty="0" smtClean="0"/>
              <a:t>Plan de relance proposé par  la FFB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291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782" y="594000"/>
            <a:ext cx="8640730" cy="738088"/>
          </a:xfrm>
        </p:spPr>
        <p:txBody>
          <a:bodyPr/>
          <a:lstStyle/>
          <a:p>
            <a:r>
              <a:rPr lang="fr-FR" dirty="0" smtClean="0"/>
              <a:t>Rénovation énergétique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2800" y="1404000"/>
            <a:ext cx="9036609" cy="5398322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La mesure phare : dynamiser très fortement les travaux de performance énergétique globale en portant CITE/</a:t>
            </a:r>
            <a:r>
              <a:rPr lang="fr-FR" dirty="0" err="1" smtClean="0"/>
              <a:t>MaPrimeRénov</a:t>
            </a:r>
            <a:r>
              <a:rPr lang="fr-FR" dirty="0" smtClean="0"/>
              <a:t>’ à 400 €/ m² pour tous les ménages.</a:t>
            </a:r>
          </a:p>
          <a:p>
            <a:r>
              <a:rPr lang="fr-FR" dirty="0"/>
              <a:t>En complément dans CITE/MaPrimeRénov’ :</a:t>
            </a:r>
          </a:p>
          <a:p>
            <a:pPr lvl="1"/>
            <a:r>
              <a:rPr lang="fr-FR" dirty="0" smtClean="0"/>
              <a:t>diminution </a:t>
            </a:r>
            <a:r>
              <a:rPr lang="fr-FR" dirty="0"/>
              <a:t>du reste à charge pour les ménages </a:t>
            </a:r>
            <a:r>
              <a:rPr lang="fr-FR"/>
              <a:t>modestes </a:t>
            </a:r>
            <a:r>
              <a:rPr lang="fr-FR" smtClean="0"/>
              <a:t>(400 </a:t>
            </a:r>
            <a:r>
              <a:rPr lang="fr-FR" dirty="0"/>
              <a:t>€) et très </a:t>
            </a:r>
            <a:r>
              <a:rPr lang="fr-FR"/>
              <a:t>modestes </a:t>
            </a:r>
            <a:r>
              <a:rPr lang="fr-FR" smtClean="0"/>
              <a:t>(200 </a:t>
            </a:r>
            <a:r>
              <a:rPr lang="fr-FR" dirty="0"/>
              <a:t>€) ;</a:t>
            </a:r>
          </a:p>
          <a:p>
            <a:pPr lvl="1"/>
            <a:r>
              <a:rPr lang="fr-FR" dirty="0"/>
              <a:t>réintégration des déciles 9 et 10 ;</a:t>
            </a:r>
          </a:p>
          <a:p>
            <a:pPr lvl="1"/>
            <a:r>
              <a:rPr lang="fr-FR" dirty="0" smtClean="0"/>
              <a:t>réintégration </a:t>
            </a:r>
            <a:r>
              <a:rPr lang="fr-FR" dirty="0"/>
              <a:t>des chaudières au gaz THPE ;</a:t>
            </a:r>
          </a:p>
          <a:p>
            <a:pPr lvl="1"/>
            <a:r>
              <a:rPr lang="fr-FR" dirty="0" smtClean="0"/>
              <a:t>ouverture </a:t>
            </a:r>
            <a:r>
              <a:rPr lang="fr-FR" dirty="0"/>
              <a:t>aux résidences secondaires en </a:t>
            </a:r>
            <a:r>
              <a:rPr lang="fr-FR" dirty="0" smtClean="0"/>
              <a:t>Zone de revitalisation rurale (ZRR).</a:t>
            </a:r>
            <a:endParaRPr lang="fr-FR" dirty="0"/>
          </a:p>
          <a:p>
            <a:r>
              <a:rPr lang="fr-FR" dirty="0" smtClean="0"/>
              <a:t>Surcoût budgétaire : 1,9 Md€ par an.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Plan de relance de la FFB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829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782" y="594000"/>
            <a:ext cx="8640730" cy="738088"/>
          </a:xfrm>
        </p:spPr>
        <p:txBody>
          <a:bodyPr/>
          <a:lstStyle/>
          <a:p>
            <a:r>
              <a:rPr lang="fr-FR" dirty="0" smtClean="0"/>
              <a:t>Rénovation énergétique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3781" y="1403999"/>
            <a:ext cx="9036609" cy="5198819"/>
          </a:xfrm>
        </p:spPr>
        <p:txBody>
          <a:bodyPr>
            <a:normAutofit/>
          </a:bodyPr>
          <a:lstStyle/>
          <a:p>
            <a:r>
              <a:rPr lang="fr-FR" dirty="0" smtClean="0"/>
              <a:t>CEE :</a:t>
            </a:r>
          </a:p>
          <a:p>
            <a:pPr lvl="1"/>
            <a:r>
              <a:rPr lang="fr-FR" dirty="0"/>
              <a:t>« coup de pouce » pour la rénovation globale des maisons </a:t>
            </a:r>
            <a:r>
              <a:rPr lang="fr-FR" dirty="0" smtClean="0"/>
              <a:t>individuelles </a:t>
            </a:r>
            <a:r>
              <a:rPr lang="fr-FR" dirty="0" smtClean="0">
                <a:sym typeface="Symbol" panose="05050102010706020507" pitchFamily="18" charset="2"/>
              </a:rPr>
              <a:t> </a:t>
            </a:r>
            <a:r>
              <a:rPr lang="fr-FR" dirty="0" smtClean="0"/>
              <a:t>aide </a:t>
            </a:r>
            <a:r>
              <a:rPr lang="fr-FR" dirty="0"/>
              <a:t>relevée d’environ 50 €/m² à 200 €/</a:t>
            </a:r>
            <a:r>
              <a:rPr lang="fr-FR" dirty="0" smtClean="0"/>
              <a:t>m² ;</a:t>
            </a:r>
          </a:p>
          <a:p>
            <a:pPr lvl="1"/>
            <a:r>
              <a:rPr lang="fr-FR" dirty="0" smtClean="0"/>
              <a:t>financement d’un </a:t>
            </a:r>
            <a:r>
              <a:rPr lang="fr-FR" dirty="0"/>
              <a:t>nouveau Contrat d’accompagnement énergétique (CAE</a:t>
            </a:r>
            <a:r>
              <a:rPr lang="fr-FR" dirty="0" smtClean="0"/>
              <a:t>), permettant de suivre et conseiller </a:t>
            </a:r>
            <a:r>
              <a:rPr lang="fr-FR" dirty="0"/>
              <a:t>un client après </a:t>
            </a:r>
            <a:r>
              <a:rPr lang="fr-FR" dirty="0" smtClean="0"/>
              <a:t>rénovation énergétique.</a:t>
            </a:r>
          </a:p>
          <a:p>
            <a:r>
              <a:rPr lang="fr-FR" dirty="0" smtClean="0"/>
              <a:t>TVA à 5,5% pour tous les travaux (1,4 Md€ par an).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Plan de relance de la FFB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752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3782" y="594000"/>
            <a:ext cx="8640730" cy="738088"/>
          </a:xfrm>
        </p:spPr>
        <p:txBody>
          <a:bodyPr/>
          <a:lstStyle/>
          <a:p>
            <a:r>
              <a:rPr lang="fr-FR" dirty="0" smtClean="0"/>
              <a:t>Accession à la propriété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63780" y="1404000"/>
            <a:ext cx="9036000" cy="5094000"/>
          </a:xfrm>
        </p:spPr>
        <p:txBody>
          <a:bodyPr>
            <a:normAutofit/>
          </a:bodyPr>
          <a:lstStyle/>
          <a:p>
            <a:r>
              <a:rPr lang="fr-FR" dirty="0"/>
              <a:t>Rétablir </a:t>
            </a:r>
            <a:r>
              <a:rPr lang="fr-FR" dirty="0" smtClean="0"/>
              <a:t>un PTZ à </a:t>
            </a:r>
            <a:r>
              <a:rPr lang="fr-FR" dirty="0"/>
              <a:t>40 % </a:t>
            </a:r>
            <a:r>
              <a:rPr lang="fr-FR" dirty="0" smtClean="0"/>
              <a:t>du montant d’opération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pour les zones B2 et C dans le neuf ;</a:t>
            </a:r>
          </a:p>
          <a:p>
            <a:pPr lvl="1"/>
            <a:r>
              <a:rPr lang="fr-FR" dirty="0"/>
              <a:t>pour les zones A et B1 dans l’ancien avec travaux.</a:t>
            </a:r>
          </a:p>
          <a:p>
            <a:r>
              <a:rPr lang="fr-FR" dirty="0"/>
              <a:t>Porter la quotité à 60 % </a:t>
            </a:r>
            <a:r>
              <a:rPr lang="fr-FR" dirty="0" smtClean="0"/>
              <a:t>toutes zones </a:t>
            </a:r>
            <a:r>
              <a:rPr lang="fr-FR" dirty="0"/>
              <a:t>si atteinte d’une </a:t>
            </a:r>
            <a:r>
              <a:rPr lang="fr-FR" dirty="0" smtClean="0"/>
              <a:t>performance énergétique « supérieure »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pour les constructions  : « label RE 2020 </a:t>
            </a:r>
            <a:r>
              <a:rPr lang="fr-FR" dirty="0" smtClean="0"/>
              <a:t>» à définir </a:t>
            </a:r>
            <a:r>
              <a:rPr lang="fr-FR" dirty="0"/>
              <a:t>;</a:t>
            </a:r>
          </a:p>
          <a:p>
            <a:pPr lvl="1"/>
            <a:r>
              <a:rPr lang="fr-FR" dirty="0"/>
              <a:t>pour les rénovations : saut de 2 classes </a:t>
            </a:r>
            <a:r>
              <a:rPr lang="fr-FR" dirty="0" smtClean="0"/>
              <a:t>du Diagnostic de performance énergétique (DPE) </a:t>
            </a:r>
            <a:r>
              <a:rPr lang="fr-FR" dirty="0"/>
              <a:t>après travaux.</a:t>
            </a:r>
          </a:p>
          <a:p>
            <a:r>
              <a:rPr lang="fr-FR" dirty="0" smtClean="0"/>
              <a:t>Surcoût budgétaire : 0,6 Md€ par an.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Plan de relance de la FFB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3035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Couverture pré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Modèle 10 corai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Animations dive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èle 2 vert FF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dèle 3 Bleu cie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dèle 4 Bordea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dèle 5 bleu FFB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Modèle 6 jaun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Modèle 7 Emerau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Modèle 8 Prun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Modèle 9 Vert clai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0EB64245E8C943AB90D04A548EC969" ma:contentTypeVersion="7" ma:contentTypeDescription="Crée un document." ma:contentTypeScope="" ma:versionID="e91ee18d774fd400e1d0b162c913250f">
  <xsd:schema xmlns:xsd="http://www.w3.org/2001/XMLSchema" xmlns:xs="http://www.w3.org/2001/XMLSchema" xmlns:p="http://schemas.microsoft.com/office/2006/metadata/properties" xmlns:ns2="40598c5b-eb8b-44b6-acb4-096b356a2fab" xmlns:ns3="b90ad063-18ad-4023-a8d9-ba1a0d0e66b8" targetNamespace="http://schemas.microsoft.com/office/2006/metadata/properties" ma:root="true" ma:fieldsID="f44a5fe5fe8c2453098d8436fd77f5d4" ns2:_="" ns3:_="">
    <xsd:import namespace="40598c5b-eb8b-44b6-acb4-096b356a2fab"/>
    <xsd:import namespace="b90ad063-18ad-4023-a8d9-ba1a0d0e66b8"/>
    <xsd:element name="properties">
      <xsd:complexType>
        <xsd:sequence>
          <xsd:element name="documentManagement">
            <xsd:complexType>
              <xsd:all>
                <xsd:element ref="ns2:Type_x0020_de_x0020_document" minOccurs="0"/>
                <xsd:element ref="ns2:e03f3dd452ed4d79aff0ab23e5d8c1b6" minOccurs="0"/>
                <xsd:element ref="ns3:TaxCatchAll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598c5b-eb8b-44b6-acb4-096b356a2fab" elementFormDefault="qualified">
    <xsd:import namespace="http://schemas.microsoft.com/office/2006/documentManagement/types"/>
    <xsd:import namespace="http://schemas.microsoft.com/office/infopath/2007/PartnerControls"/>
    <xsd:element name="Type_x0020_de_x0020_document" ma:index="8" nillable="true" ma:displayName="Type de document" ma:format="Dropdown" ma:internalName="Type_x0020_de_x0020_document">
      <xsd:simpleType>
        <xsd:restriction base="dms:Choice">
          <xsd:enumeration value="Word"/>
          <xsd:enumeration value="Powerpoint"/>
          <xsd:enumeration value="Excel"/>
          <xsd:enumeration value="PDF"/>
          <xsd:enumeration value="Autre"/>
        </xsd:restriction>
      </xsd:simpleType>
    </xsd:element>
    <xsd:element name="e03f3dd452ed4d79aff0ab23e5d8c1b6" ma:index="10" ma:taxonomy="true" ma:internalName="e03f3dd452ed4d79aff0ab23e5d8c1b6" ma:taxonomyFieldName="Th_x00e8_mes_x0020_du_x0020_document" ma:displayName="Thèmes du document" ma:readOnly="false" ma:default="1;#SEE|81099eea-3737-4fde-9257-bfa293ae1818" ma:fieldId="{e03f3dd4-52ed-4d79-aff0-ab23e5d8c1b6}" ma:taxonomyMulti="true" ma:sspId="16fb23be-d400-4d26-b240-6ede1ba76c2a" ma:termSetId="c1980e8c-4c88-4cf8-9104-98d37fd01eb3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0ad063-18ad-4023-a8d9-ba1a0d0e66b8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09cd5039-f872-497a-b846-607916489662}" ma:internalName="TaxCatchAll" ma:showField="CatchAllData" ma:web="b90ad063-18ad-4023-a8d9-ba1a0d0e66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2" nillable="true" ma:displayName="Partagé avec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90ad063-18ad-4023-a8d9-ba1a0d0e66b8">
      <Value>27</Value>
    </TaxCatchAll>
    <Type_x0020_de_x0020_document xmlns="40598c5b-eb8b-44b6-acb4-096b356a2fab" xsi:nil="true"/>
    <e03f3dd452ed4d79aff0ab23e5d8c1b6 xmlns="40598c5b-eb8b-44b6-acb4-096b356a2fab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Documents provisoires</TermName>
          <TermId xmlns="http://schemas.microsoft.com/office/infopath/2007/PartnerControls">30b414c5-c73a-4a2f-bfe1-8284126dc5b0</TermId>
        </TermInfo>
      </Terms>
    </e03f3dd452ed4d79aff0ab23e5d8c1b6>
    <SharedWithUsers xmlns="b90ad063-18ad-4023-a8d9-ba1a0d0e66b8">
      <UserInfo>
        <DisplayName>CHAPEAUX Loïc ( FFB DAEFI )</DisplayName>
        <AccountId>18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62604BC-C887-4BC4-ADBD-4D4A9B60FA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DDB0D0-66C1-4EB5-ACE8-C9583747F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598c5b-eb8b-44b6-acb4-096b356a2fab"/>
    <ds:schemaRef ds:uri="b90ad063-18ad-4023-a8d9-ba1a0d0e66b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274AE5C-9A62-49D3-AAAB-27548F32DC1C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90ad063-18ad-4023-a8d9-ba1a0d0e66b8"/>
    <ds:schemaRef ds:uri="40598c5b-eb8b-44b6-acb4-096b356a2fab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5879</TotalTime>
  <Words>1302</Words>
  <Application>Microsoft Office PowerPoint</Application>
  <PresentationFormat>Grand écran</PresentationFormat>
  <Paragraphs>135</Paragraphs>
  <Slides>15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11</vt:i4>
      </vt:variant>
      <vt:variant>
        <vt:lpstr>Titres des diapositives</vt:lpstr>
      </vt:variant>
      <vt:variant>
        <vt:i4>15</vt:i4>
      </vt:variant>
    </vt:vector>
  </HeadingPairs>
  <TitlesOfParts>
    <vt:vector size="33" baseType="lpstr">
      <vt:lpstr>Arial</vt:lpstr>
      <vt:lpstr>Calibri</vt:lpstr>
      <vt:lpstr>Candara</vt:lpstr>
      <vt:lpstr>Courier New</vt:lpstr>
      <vt:lpstr>Nunito</vt:lpstr>
      <vt:lpstr>Symbol</vt:lpstr>
      <vt:lpstr>Wingdings</vt:lpstr>
      <vt:lpstr>Couverture présentation</vt:lpstr>
      <vt:lpstr>Modèle 2 vert FFB</vt:lpstr>
      <vt:lpstr>Modèle 3 Bleu ciel</vt:lpstr>
      <vt:lpstr>Modèle 4 Bordeau</vt:lpstr>
      <vt:lpstr>Modèle 5 bleu FFB</vt:lpstr>
      <vt:lpstr>Modèle 6 jaune</vt:lpstr>
      <vt:lpstr>Modèle 7 Emeraude</vt:lpstr>
      <vt:lpstr>Modèle 8 Prune</vt:lpstr>
      <vt:lpstr>Modèle 9 Vert clair</vt:lpstr>
      <vt:lpstr>Modèle 10 corail</vt:lpstr>
      <vt:lpstr>Animations divers</vt:lpstr>
      <vt:lpstr>Présentation PowerPoint</vt:lpstr>
      <vt:lpstr>Conjoncture bâtiment</vt:lpstr>
      <vt:lpstr>Conjoncture</vt:lpstr>
      <vt:lpstr>Conjoncture</vt:lpstr>
      <vt:lpstr>Conjoncture</vt:lpstr>
      <vt:lpstr>Plan de relance proposé par  la FFB</vt:lpstr>
      <vt:lpstr>Rénovation énergétique</vt:lpstr>
      <vt:lpstr>Rénovation énergétique</vt:lpstr>
      <vt:lpstr>Accession à la propriété</vt:lpstr>
      <vt:lpstr>Investissement locatif privé</vt:lpstr>
      <vt:lpstr>Non résidentiel</vt:lpstr>
      <vt:lpstr>Mesures d’accompagnement</vt:lpstr>
      <vt:lpstr>En chiffres</vt:lpstr>
      <vt:lpstr>Ce plan de relance vert c’est : </vt:lpstr>
      <vt:lpstr>Présentation PowerPoint</vt:lpstr>
    </vt:vector>
  </TitlesOfParts>
  <Company>Fédération Française du Bâtiment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FFB</dc:creator>
  <cp:keywords>2020</cp:keywords>
  <cp:lastModifiedBy>CUCHEVAL Anaïk ( FFB Editions Presse et communication )</cp:lastModifiedBy>
  <cp:revision>1580</cp:revision>
  <cp:lastPrinted>2019-10-22T14:05:21Z</cp:lastPrinted>
  <dcterms:created xsi:type="dcterms:W3CDTF">2019-03-07T11:23:13Z</dcterms:created>
  <dcterms:modified xsi:type="dcterms:W3CDTF">2020-06-29T21:12:13Z</dcterms:modified>
  <cp:category>Conférences presse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0x010100FC0EB64245E8C943AB90D04A548EC969</vt:lpwstr>
  </property>
  <property fmtid="{D5CDD505-2E9C-101B-9397-08002B2CF9AE}" pid="3" name="Thèmes du document">
    <vt:lpwstr>27;#Documents provisoires|30b414c5-c73a-4a2f-bfe1-8284126dc5b0</vt:lpwstr>
  </property>
</Properties>
</file>